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60" r:id="rId1"/>
  </p:sldMasterIdLst>
  <p:notesMasterIdLst>
    <p:notesMasterId r:id="rId10"/>
  </p:notesMasterIdLst>
  <p:sldIdLst>
    <p:sldId id="256" r:id="rId2"/>
    <p:sldId id="259" r:id="rId3"/>
    <p:sldId id="261" r:id="rId4"/>
    <p:sldId id="263" r:id="rId5"/>
    <p:sldId id="265" r:id="rId6"/>
    <p:sldId id="266" r:id="rId7"/>
    <p:sldId id="262" r:id="rId8"/>
    <p:sldId id="267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71" autoAdjust="0"/>
  </p:normalViewPr>
  <p:slideViewPr>
    <p:cSldViewPr>
      <p:cViewPr varScale="1">
        <p:scale>
          <a:sx n="51" d="100"/>
          <a:sy n="51" d="100"/>
        </p:scale>
        <p:origin x="-68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A6089-594F-476D-A530-51E7FACE4DA8}" type="datetimeFigureOut">
              <a:rPr lang="de-DE" smtClean="0"/>
              <a:t>27.06.2013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B1D4-205F-4598-B00A-09C067A52FB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168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616D9DE-5D03-4716-BD76-0EFA8EF5786D}" type="datetimeFigureOut">
              <a:rPr lang="de-DE" smtClean="0"/>
              <a:pPr/>
              <a:t>27.06.2013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CD09474-6605-4D2A-9891-8809A5564A0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pat-international.com/" TargetMode="External"/><Relationship Id="rId2" Type="http://schemas.openxmlformats.org/officeDocument/2006/relationships/hyperlink" Target="mailto:office@youpat-international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Европейский</a:t>
            </a: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Патент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194920" cy="1752600"/>
          </a:xfrm>
        </p:spPr>
        <p:txBody>
          <a:bodyPr/>
          <a:lstStyle/>
          <a:p>
            <a:r>
              <a:rPr lang="ru-RU" dirty="0" smtClean="0"/>
              <a:t>Особенности процедуры от подачи заявки до выдачи патента и его валидации</a:t>
            </a:r>
            <a:endParaRPr lang="de-DE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Европейская Патентная Конвенция (ЕПК)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704352"/>
            <a:ext cx="8229600" cy="3965008"/>
          </a:xfrm>
        </p:spPr>
        <p:txBody>
          <a:bodyPr/>
          <a:lstStyle/>
          <a:p>
            <a:r>
              <a:rPr lang="ru-RU" i="1" dirty="0" smtClean="0"/>
              <a:t>подписана в Мюнхене в 1973 г.</a:t>
            </a:r>
          </a:p>
          <a:p>
            <a:r>
              <a:rPr lang="ru-RU" i="1" dirty="0" smtClean="0"/>
              <a:t>вступила в силу 01.10.1977 (для </a:t>
            </a:r>
            <a:r>
              <a:rPr lang="de-DE" i="1" dirty="0" smtClean="0"/>
              <a:t>DE, GB, LU, BE, FR, NL, CH)</a:t>
            </a:r>
            <a:endParaRPr lang="ru-RU" i="1" dirty="0" smtClean="0"/>
          </a:p>
          <a:p>
            <a:r>
              <a:rPr lang="ru-RU" i="1" dirty="0" smtClean="0"/>
              <a:t>штабквартира в Мюнхене</a:t>
            </a:r>
          </a:p>
          <a:p>
            <a:r>
              <a:rPr lang="ru-RU" i="1" dirty="0" smtClean="0"/>
              <a:t>3 официальных языка</a:t>
            </a:r>
          </a:p>
          <a:p>
            <a:r>
              <a:rPr lang="ru-RU" i="1" dirty="0" smtClean="0"/>
              <a:t>сейчас 38 стран-участниц</a:t>
            </a:r>
            <a:endParaRPr lang="de-DE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Отличия между первичной подачей </a:t>
            </a:r>
            <a:br>
              <a:rPr lang="ru-RU" dirty="0" smtClean="0"/>
            </a:br>
            <a:r>
              <a:rPr lang="ru-RU" dirty="0" smtClean="0"/>
              <a:t>и региональной фазой РСТ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</p:nvPr>
        </p:nvGraphicFramePr>
        <p:xfrm>
          <a:off x="467544" y="2420888"/>
          <a:ext cx="8229600" cy="3746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Новая</a:t>
                      </a:r>
                      <a:r>
                        <a:rPr lang="ru-RU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заявка / заявка с испрашиванием приоритета</a:t>
                      </a:r>
                      <a:endParaRPr lang="de-D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Европейская региональная фаза РСТ</a:t>
                      </a:r>
                      <a:endParaRPr lang="de-DE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9804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Этап: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Подача заявки (115)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Поиск (1165)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ru-RU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2.   </a:t>
                      </a:r>
                      <a:r>
                        <a:rPr lang="ru-RU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Этап: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Экспертиза (1555)</a:t>
                      </a:r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ru-RU" sz="1600" baseline="0" dirty="0" smtClean="0"/>
                        <a:t>Указание стран-участниц ЕПК (555)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ru-RU" sz="1400" baseline="0" dirty="0" smtClean="0"/>
                        <a:t>        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ВТОРОЙ ЭТПА В ТЕЧЕНИЕ 6-ти МЕСЯЦЕВ 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СО ДНЯ ПУБЛИКАЦИИ ОТЧЕТА О МЕЖД. </a:t>
                      </a:r>
                    </a:p>
                    <a:p>
                      <a:pPr marL="342900" indent="-342900">
                        <a:buFontTx/>
                        <a:buNone/>
                      </a:pP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ПОИСКЕ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Подача заявки (115)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Поиск (ФИПС? 975)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Экспертиза (1555)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Указание стран-участниц ЕПК (555)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baseline="0" dirty="0" smtClean="0"/>
                        <a:t>Годовая пошлина  445 (с 3-его года, если подошел срок) 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baseline="0" dirty="0" smtClean="0"/>
                    </a:p>
                    <a:p>
                      <a:pPr>
                        <a:buFontTx/>
                        <a:buNone/>
                      </a:pPr>
                      <a:endParaRPr lang="ru-RU" baseline="0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ВСЕ ДЕЙСТВИЯ В ТЕЧЕНИЕ 31-го МЕСЯЧНОГО СРОКА:</a:t>
                      </a:r>
                      <a:endParaRPr lang="de-DE" sz="14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Дальнейшая процедура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Проведение экспертизы по существу</a:t>
            </a:r>
          </a:p>
          <a:p>
            <a:r>
              <a:rPr lang="ru-RU" sz="2400" i="1" dirty="0" smtClean="0"/>
              <a:t>Уведомление согласно правилу 71(3)</a:t>
            </a:r>
          </a:p>
          <a:p>
            <a:pPr lvl="1"/>
            <a:r>
              <a:rPr lang="ru-RU" sz="2400" i="1" dirty="0" smtClean="0"/>
              <a:t>Пошлина за выдачу и публикацию (875),</a:t>
            </a:r>
          </a:p>
          <a:p>
            <a:pPr lvl="1"/>
            <a:r>
              <a:rPr lang="ru-RU" sz="2400" i="1" dirty="0" smtClean="0"/>
              <a:t>Подача перевода формулы изобретения на 2 других языка ЕПВ</a:t>
            </a:r>
          </a:p>
          <a:p>
            <a:r>
              <a:rPr lang="ru-RU" sz="2400" i="1" dirty="0" smtClean="0"/>
              <a:t>Решение о выдаче и публикация решения</a:t>
            </a:r>
          </a:p>
          <a:p>
            <a:r>
              <a:rPr lang="ru-RU" sz="2400" i="1" dirty="0" smtClean="0"/>
              <a:t>Валидация Европейского Патента (3 месяца со дня публикации решения о выдаче патента)</a:t>
            </a:r>
          </a:p>
          <a:p>
            <a:pPr lvl="1">
              <a:buNone/>
            </a:pPr>
            <a:endParaRPr lang="ru-RU" dirty="0" smtClean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Валидация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04048" y="2249424"/>
            <a:ext cx="3672408" cy="4419935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Валидация в течение 3-х месяцев</a:t>
            </a:r>
          </a:p>
          <a:p>
            <a:r>
              <a:rPr lang="ru-RU" dirty="0" smtClean="0"/>
              <a:t>Лондонское Соглашение (1 мая 2008 г.)</a:t>
            </a:r>
          </a:p>
          <a:p>
            <a:pPr lvl="1"/>
            <a:r>
              <a:rPr lang="ru-RU" sz="1600" dirty="0" smtClean="0"/>
              <a:t>Необходимость подачи перевода текста патента отпадает,</a:t>
            </a:r>
          </a:p>
          <a:p>
            <a:pPr lvl="1"/>
            <a:r>
              <a:rPr lang="ru-RU" sz="1600" dirty="0" smtClean="0"/>
              <a:t>Оплата годовых пошлин в нац. Ведомствах</a:t>
            </a:r>
          </a:p>
          <a:p>
            <a:pPr lvl="1"/>
            <a:r>
              <a:rPr lang="ru-RU" sz="1600" dirty="0" smtClean="0"/>
              <a:t>Только перевод формулы,</a:t>
            </a:r>
          </a:p>
          <a:p>
            <a:pPr lvl="1"/>
            <a:r>
              <a:rPr lang="ru-RU" sz="1600" dirty="0" smtClean="0"/>
              <a:t>Перевод описания на английский язык плюс перевод формулы на нац. язык</a:t>
            </a:r>
            <a:endParaRPr lang="de-DE" sz="1600" dirty="0"/>
          </a:p>
        </p:txBody>
      </p:sp>
      <p:pic>
        <p:nvPicPr>
          <p:cNvPr id="5" name="Inhaltsplatzhalter 11" descr="EP-Validation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249488"/>
            <a:ext cx="3384376" cy="4419872"/>
          </a:xfrm>
          <a:solidFill>
            <a:schemeClr val="bg2">
              <a:lumMod val="75000"/>
            </a:schemeClr>
          </a:solidFill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EU-Patent: „</a:t>
            </a:r>
            <a:r>
              <a:rPr lang="ru-RU" dirty="0" smtClean="0"/>
              <a:t>европейский патент с единым действием</a:t>
            </a:r>
            <a:r>
              <a:rPr lang="de-DE" dirty="0" smtClean="0"/>
              <a:t>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8656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Возможное вступление уже в 2014 г.</a:t>
            </a:r>
          </a:p>
          <a:p>
            <a:r>
              <a:rPr lang="ru-RU" sz="2400" dirty="0" smtClean="0"/>
              <a:t>Единое действие после выдачи патента (валидация отпадает)</a:t>
            </a:r>
          </a:p>
          <a:p>
            <a:r>
              <a:rPr lang="ru-RU" sz="2400" dirty="0" smtClean="0"/>
              <a:t>Необходима ратификация </a:t>
            </a:r>
            <a:r>
              <a:rPr lang="de-DE" sz="2400" dirty="0" smtClean="0"/>
              <a:t>DE, GB, FR + 10 </a:t>
            </a:r>
            <a:r>
              <a:rPr lang="ru-RU" sz="2400" dirty="0" smtClean="0"/>
              <a:t>других стран ЕС</a:t>
            </a:r>
          </a:p>
          <a:p>
            <a:r>
              <a:rPr lang="ru-RU" sz="2400" dirty="0" smtClean="0"/>
              <a:t>Европейский Патентный Суд (Париж – </a:t>
            </a:r>
            <a:r>
              <a:rPr lang="de-DE" sz="2400" dirty="0" smtClean="0"/>
              <a:t>I </a:t>
            </a:r>
            <a:r>
              <a:rPr lang="ru-RU" sz="2400" dirty="0" smtClean="0"/>
              <a:t>инстанция, также филиалы в Лондоне и Мюнхене; Аппеляционный Суд - Люксембург)</a:t>
            </a:r>
            <a:endParaRPr lang="de-DE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429000"/>
            <a:ext cx="2808311" cy="194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772816"/>
            <a:ext cx="205127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3429000"/>
            <a:ext cx="2808311" cy="19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72816"/>
            <a:ext cx="2051273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eck 5"/>
          <p:cNvSpPr/>
          <p:nvPr/>
        </p:nvSpPr>
        <p:spPr>
          <a:xfrm>
            <a:off x="1189219" y="764704"/>
            <a:ext cx="65950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МЫ – ПРОТИВ!!!</a:t>
            </a:r>
            <a:endParaRPr lang="de-DE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38164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de-DE" sz="1800" dirty="0" smtClean="0"/>
              <a:t>P.O. Box 210249</a:t>
            </a:r>
            <a:br>
              <a:rPr lang="de-DE" sz="1800" dirty="0" smtClean="0"/>
            </a:br>
            <a:r>
              <a:rPr lang="de-DE" sz="1800" dirty="0" smtClean="0"/>
              <a:t>80672 München</a:t>
            </a:r>
            <a:br>
              <a:rPr lang="de-DE" sz="1800" dirty="0" smtClean="0"/>
            </a:br>
            <a:r>
              <a:rPr lang="de-DE" sz="1800" dirty="0" smtClean="0"/>
              <a:t>GERMANY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Tel.: 0049 (0)89 12098183</a:t>
            </a:r>
            <a:br>
              <a:rPr lang="de-DE" sz="1800" dirty="0" smtClean="0"/>
            </a:br>
            <a:r>
              <a:rPr lang="de-DE" sz="1800" dirty="0" smtClean="0"/>
              <a:t> Tel.: 0049 (0)89 122216111</a:t>
            </a:r>
            <a:br>
              <a:rPr lang="de-DE" sz="1800" dirty="0" smtClean="0"/>
            </a:b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>
                <a:hlinkClick r:id="rId2"/>
              </a:rPr>
              <a:t>office@youpat-international.com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>
                <a:hlinkClick r:id="rId3"/>
              </a:rPr>
              <a:t>www.youpat-international.com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/>
            </a:r>
            <a:br>
              <a:rPr lang="de-DE" sz="2400" dirty="0" smtClean="0"/>
            </a:br>
            <a:endParaRPr lang="de-DE" sz="2400" dirty="0"/>
          </a:p>
        </p:txBody>
      </p:sp>
      <p:pic>
        <p:nvPicPr>
          <p:cNvPr id="3" name="Grafik 3" descr="youpat_final_01.png"/>
          <p:cNvPicPr/>
          <p:nvPr/>
        </p:nvPicPr>
        <p:blipFill>
          <a:blip r:embed="rId4" cstate="print"/>
          <a:srcRect t="30288" b="23077"/>
          <a:stretch>
            <a:fillRect/>
          </a:stretch>
        </p:blipFill>
        <p:spPr>
          <a:xfrm>
            <a:off x="2339752" y="1124744"/>
            <a:ext cx="4536504" cy="136815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305</Words>
  <Application>Microsoft Office PowerPoint</Application>
  <PresentationFormat>Bildschirmpräsentation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Rhea</vt:lpstr>
      <vt:lpstr>Европейский Патент</vt:lpstr>
      <vt:lpstr>Европейская Патентная Конвенция (ЕПК)</vt:lpstr>
      <vt:lpstr>Отличия между первичной подачей  и региональной фазой РСТ</vt:lpstr>
      <vt:lpstr>Дальнейшая процедура</vt:lpstr>
      <vt:lpstr>Валидация</vt:lpstr>
      <vt:lpstr>EU-Patent: „европейский патент с единым действием“</vt:lpstr>
      <vt:lpstr>PowerPoint-Präsentation</vt:lpstr>
      <vt:lpstr>  P.O. Box 210249 80672 München GERMANY  Tel.: 0049 (0)89 12098183  Tel.: 0049 (0)89 122216111  office@youpat-international.com www.youpat-international.com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Европейский Патент</dc:title>
  <dc:creator>acer</dc:creator>
  <cp:lastModifiedBy>Юрий</cp:lastModifiedBy>
  <cp:revision>39</cp:revision>
  <dcterms:created xsi:type="dcterms:W3CDTF">2013-06-15T20:36:13Z</dcterms:created>
  <dcterms:modified xsi:type="dcterms:W3CDTF">2013-06-27T19:01:53Z</dcterms:modified>
</cp:coreProperties>
</file>